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58" r:id="rId2"/>
    <p:sldId id="261" r:id="rId3"/>
    <p:sldId id="262" r:id="rId4"/>
    <p:sldId id="268" r:id="rId5"/>
    <p:sldId id="263" r:id="rId6"/>
    <p:sldId id="256" r:id="rId7"/>
    <p:sldId id="284" r:id="rId8"/>
    <p:sldId id="264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66" r:id="rId25"/>
    <p:sldId id="267" r:id="rId26"/>
  </p:sldIdLst>
  <p:sldSz cx="12192000" cy="6858000"/>
  <p:notesSz cx="9928225" cy="679767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04040"/>
    <a:srgbClr val="7F7F7F"/>
    <a:srgbClr val="BFBFBF"/>
    <a:srgbClr val="D9D9D9"/>
    <a:srgbClr val="767171"/>
    <a:srgbClr val="7C7C7C"/>
    <a:srgbClr val="6F6F6F"/>
    <a:srgbClr val="494949"/>
    <a:srgbClr val="3636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71" autoAdjust="0"/>
    <p:restoredTop sz="94660"/>
  </p:normalViewPr>
  <p:slideViewPr>
    <p:cSldViewPr snapToGrid="0">
      <p:cViewPr varScale="1">
        <p:scale>
          <a:sx n="87" d="100"/>
          <a:sy n="87" d="100"/>
        </p:scale>
        <p:origin x="5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299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3697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4673DC-C66A-42C3-BE47-D4935B9690F9}" type="datetimeFigureOut">
              <a:rPr lang="ko-KR" altLang="en-US" smtClean="0"/>
              <a:t>2019-03-22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3697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341ADC-D6FB-4345-909A-E5BCC82C6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1309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3697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31B3FE-1CD9-44DA-856F-1BABB2199774}" type="datetimeFigureOut">
              <a:rPr lang="ko-KR" altLang="en-US" smtClean="0"/>
              <a:t>2019-03-22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2823" y="3271381"/>
            <a:ext cx="794258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3697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4FB6D-1E47-4023-9C87-A79E2C5D4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833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FAA25B32-F57C-426D-8D5F-95D33B316A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66975" y="3046412"/>
            <a:ext cx="7258050" cy="766763"/>
          </a:xfrm>
        </p:spPr>
        <p:txBody>
          <a:bodyPr>
            <a:noAutofit/>
          </a:bodyPr>
          <a:lstStyle>
            <a:lvl1pPr marL="0" indent="0" algn="ctr">
              <a:buNone/>
              <a:defRPr sz="5400">
                <a:latin typeface="-윤고딕350" panose="02030504000101010101" pitchFamily="18" charset="-127"/>
                <a:ea typeface="-윤고딕350" panose="02030504000101010101" pitchFamily="18" charset="-127"/>
              </a:defRPr>
            </a:lvl1pPr>
          </a:lstStyle>
          <a:p>
            <a:pPr lvl="0"/>
            <a:r>
              <a:rPr lang="ko-KR" altLang="en-US" dirty="0" err="1"/>
              <a:t>모노톤</a:t>
            </a:r>
            <a:r>
              <a:rPr lang="ko-KR" altLang="en-US" dirty="0"/>
              <a:t> 템플릿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ECC2C759-30E0-4850-90B0-71A0A1D329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04640" y="3811588"/>
            <a:ext cx="3972560" cy="322262"/>
          </a:xfrm>
        </p:spPr>
        <p:txBody>
          <a:bodyPr>
            <a:noAutofit/>
          </a:bodyPr>
          <a:lstStyle>
            <a:lvl1pPr marL="0" indent="0" algn="dist">
              <a:buNone/>
              <a:defRPr sz="1800">
                <a:latin typeface="-윤고딕320" panose="02030504000101010101" pitchFamily="18" charset="-127"/>
                <a:ea typeface="-윤고딕320" panose="02030504000101010101" pitchFamily="18" charset="-127"/>
              </a:defRPr>
            </a:lvl1pPr>
          </a:lstStyle>
          <a:p>
            <a:pPr lvl="0"/>
            <a:r>
              <a:rPr lang="en-US" altLang="ko-KR" dirty="0"/>
              <a:t>INTELLIGRAPHIC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3343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853A81E-1C30-43B2-8102-A8C9104A49F2}"/>
              </a:ext>
            </a:extLst>
          </p:cNvPr>
          <p:cNvSpPr/>
          <p:nvPr userDrawn="1"/>
        </p:nvSpPr>
        <p:spPr>
          <a:xfrm>
            <a:off x="5273276" y="653892"/>
            <a:ext cx="1645443" cy="7131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44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목차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1CB3352A-FB30-4C7C-97CD-F0361B5EAA3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19510" y="1966370"/>
            <a:ext cx="4752974" cy="459105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marL="514350" indent="-514350" algn="ctr">
              <a:buAutoNum type="arabicPeriod"/>
            </a:pPr>
            <a:r>
              <a:rPr lang="ko-KR" altLang="en-US" sz="2800" dirty="0" err="1"/>
              <a:t>모노톤이란</a:t>
            </a:r>
            <a:r>
              <a:rPr lang="en-US" altLang="ko-KR" sz="2800" dirty="0"/>
              <a:t>?</a:t>
            </a:r>
          </a:p>
          <a:p>
            <a:pPr algn="ctr"/>
            <a: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-</a:t>
            </a:r>
            <a:endParaRPr lang="en-US" altLang="ko-KR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marL="514350" indent="-514350" algn="ctr">
              <a:buAutoNum type="arabicPeriod"/>
            </a:pPr>
            <a:endParaRPr lang="en-US" altLang="ko-KR" dirty="0"/>
          </a:p>
          <a:p>
            <a:pPr algn="ctr"/>
            <a:r>
              <a:rPr lang="en-US" altLang="ko-KR" sz="2800" dirty="0"/>
              <a:t>2. </a:t>
            </a:r>
            <a:r>
              <a:rPr lang="ko-KR" altLang="en-US" sz="2800" dirty="0"/>
              <a:t>그래프와 분석</a:t>
            </a:r>
            <a:endParaRPr lang="en-US" altLang="ko-KR" sz="2800" dirty="0"/>
          </a:p>
          <a:p>
            <a:pPr algn="ctr"/>
            <a:r>
              <a:rPr lang="en-US" altLang="ko-KR" dirty="0"/>
              <a:t> </a:t>
            </a:r>
            <a: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-</a:t>
            </a:r>
            <a:endParaRPr lang="en-US" altLang="ko-KR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dirty="0"/>
          </a:p>
          <a:p>
            <a:pPr algn="ctr"/>
            <a:r>
              <a:rPr lang="en-US" altLang="ko-KR" sz="2800" dirty="0"/>
              <a:t>3. </a:t>
            </a:r>
            <a:r>
              <a:rPr lang="ko-KR" altLang="en-US" sz="2800" dirty="0"/>
              <a:t>결론</a:t>
            </a:r>
            <a:endParaRPr lang="en-US" altLang="ko-KR" sz="2800" dirty="0"/>
          </a:p>
          <a:p>
            <a:pPr algn="ctr"/>
            <a:r>
              <a:rPr lang="en-US" altLang="ko-KR" dirty="0"/>
              <a:t> </a:t>
            </a:r>
            <a: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-</a:t>
            </a:r>
            <a:endParaRPr lang="en-US" altLang="ko-KR" dirty="0"/>
          </a:p>
          <a:p>
            <a:pPr lvl="0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97798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1045CA4-2B1D-43A5-9335-BF513DD551C6}"/>
              </a:ext>
            </a:extLst>
          </p:cNvPr>
          <p:cNvSpPr/>
          <p:nvPr userDrawn="1"/>
        </p:nvSpPr>
        <p:spPr>
          <a:xfrm>
            <a:off x="0" y="380473"/>
            <a:ext cx="172720" cy="8008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ko-KR" altLang="en-US" sz="44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27939F07-3AB7-4562-AB03-F71D8770117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2720" y="380472"/>
            <a:ext cx="2580640" cy="45751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7ED51454-6FB7-4FDA-8CFF-96B1F41D74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2720" y="840476"/>
            <a:ext cx="2580640" cy="340890"/>
          </a:xfrm>
        </p:spPr>
        <p:txBody>
          <a:bodyPr>
            <a:normAutofit/>
          </a:bodyPr>
          <a:lstStyle>
            <a:lvl1pPr marL="0" indent="0" algn="dist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defRPr>
            </a:lvl1pPr>
          </a:lstStyle>
          <a:p>
            <a:pPr lvl="0"/>
            <a:r>
              <a:rPr lang="ko-KR" altLang="en-US" dirty="0"/>
              <a:t>소제목을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250321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3CB1D13-ABD2-4AC5-8767-1A565C475291}"/>
              </a:ext>
            </a:extLst>
          </p:cNvPr>
          <p:cNvSpPr/>
          <p:nvPr userDrawn="1"/>
        </p:nvSpPr>
        <p:spPr>
          <a:xfrm>
            <a:off x="0" y="380473"/>
            <a:ext cx="172720" cy="8008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ko-KR" altLang="en-US" sz="44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텍스트 개체 틀 7">
            <a:extLst>
              <a:ext uri="{FF2B5EF4-FFF2-40B4-BE49-F238E27FC236}">
                <a16:creationId xmlns:a16="http://schemas.microsoft.com/office/drawing/2014/main" id="{863296FB-5A90-4889-8F58-9BB1F5CD77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2720" y="380472"/>
            <a:ext cx="2580640" cy="45751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94A5A4CF-E778-456D-A483-AE1EE4C919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2720" y="840476"/>
            <a:ext cx="2580640" cy="340890"/>
          </a:xfrm>
        </p:spPr>
        <p:txBody>
          <a:bodyPr>
            <a:normAutofit/>
          </a:bodyPr>
          <a:lstStyle>
            <a:lvl1pPr marL="0" indent="0" algn="dist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defRPr>
            </a:lvl1pPr>
          </a:lstStyle>
          <a:p>
            <a:pPr lvl="0"/>
            <a:r>
              <a:rPr lang="ko-KR" altLang="en-US" dirty="0"/>
              <a:t>소제목을 입력하세요</a:t>
            </a:r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0B0FA120-38A5-4CF7-961C-EB3E69DA7E6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34417" y="1631201"/>
            <a:ext cx="3722687" cy="4584404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BE2F371B-C3DC-460E-81FE-C039EFFD3A4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61274" y="1607851"/>
            <a:ext cx="3722687" cy="649212"/>
          </a:xfrm>
        </p:spPr>
        <p:txBody>
          <a:bodyPr>
            <a:noAutofit/>
          </a:bodyPr>
          <a:lstStyle>
            <a:lvl1pPr marL="0" indent="0">
              <a:buNone/>
              <a:defRPr sz="4000">
                <a:latin typeface="-윤고딕350" panose="02030504000101010101" pitchFamily="18" charset="-127"/>
                <a:ea typeface="-윤고딕350" panose="02030504000101010101" pitchFamily="18" charset="-127"/>
              </a:defRPr>
            </a:lvl1pPr>
          </a:lstStyle>
          <a:p>
            <a:pPr lvl="0"/>
            <a:r>
              <a:rPr lang="en-US" altLang="ko-KR" dirty="0"/>
              <a:t>Monotone</a:t>
            </a:r>
            <a:endParaRPr lang="ko-KR" altLang="en-US" dirty="0"/>
          </a:p>
        </p:txBody>
      </p:sp>
      <p:sp>
        <p:nvSpPr>
          <p:cNvPr id="13" name="텍스트 개체 틀 11">
            <a:extLst>
              <a:ext uri="{FF2B5EF4-FFF2-40B4-BE49-F238E27FC236}">
                <a16:creationId xmlns:a16="http://schemas.microsoft.com/office/drawing/2014/main" id="{31A06AC6-7028-45B7-B1EC-9051A6DB2E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61275" y="2257063"/>
            <a:ext cx="3722686" cy="3958542"/>
          </a:xfrm>
        </p:spPr>
        <p:txBody>
          <a:bodyPr>
            <a:noAutofit/>
          </a:bodyPr>
          <a:lstStyle>
            <a:lvl1pPr marL="0" indent="0">
              <a:buNone/>
              <a:defRPr lang="en-US" altLang="ko-KR" sz="1800" b="0" i="0" smtClean="0">
                <a:effectLst/>
                <a:latin typeface="-윤고딕320" panose="02030504000101010101" pitchFamily="18" charset="-127"/>
                <a:ea typeface="-윤고딕320" panose="02030504000101010101" pitchFamily="18" charset="-127"/>
              </a:defRPr>
            </a:lvl1pPr>
          </a:lstStyle>
          <a:p>
            <a:pPr lvl="0"/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Lorem ipsum dolor sit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sed do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.</a:t>
            </a:r>
          </a:p>
          <a:p>
            <a:pPr lvl="0"/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Ut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enim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ad minim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veniam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quis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nostrud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exercitation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ullamco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laboris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nisi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aliquip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ex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commodo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consequat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. </a:t>
            </a:r>
          </a:p>
          <a:p>
            <a:pPr lvl="0"/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Duis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aute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irure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dolor in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reprehenderit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in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voluptate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velit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esse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cillum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dolore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eu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fugiat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nulla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pariatur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5950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0882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951F22E-A068-4097-B5CF-F4D58F085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30AA50-63AA-48E8-A98C-37443DB69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D28372-B96B-48CA-BF50-75B850D2A0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E2FDB-DD2C-48FF-AF67-9AEE53B60BE9}" type="datetimeFigureOut">
              <a:rPr lang="ko-KR" altLang="en-US" smtClean="0"/>
              <a:t>2019-03-22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800AE2-C750-4A49-9354-D6531E7B87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79015C-0A63-4C21-A735-B973B4D7C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B2C4F-A823-4772-A50B-89705F95F6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78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play.google.com/store/apps/details?id=blockchain.com.hufsbl.hufsbl_study&amp;hl=kr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lay.google.com/store/apps/details?id=blockchain.eth.etc.bitcoin.earnmoney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coursemos.kr/%EC%97%90%EB%93%80%ED%85%8C%ED%81%AC-%EB%B6%84%EC%95%BC%EC%97%90%EC%84%9C%EC%9D%98-%EB%B8%94%EB%A1%9D%EC%B2%B4%EC%9D%B8-%EA%B8%B0%EC%88%A0%EC%9D%98-%ED%99%9C%EC%9A%A9-%EA%B0%80%EB%8A%A5%EC%84%B1/" TargetMode="External"/><Relationship Id="rId2" Type="http://schemas.openxmlformats.org/officeDocument/2006/relationships/hyperlink" Target="http://www.blockchainacademy.co.kr/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flearn.com/course/%EB%B8%94%EB%A1%9D%EC%B2%B4%EC%9D%B8-blockchain/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5B06C5-8075-4CCC-B382-B969C830CF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241374" y="2088049"/>
            <a:ext cx="12664587" cy="766763"/>
          </a:xfrm>
        </p:spPr>
        <p:txBody>
          <a:bodyPr/>
          <a:lstStyle/>
          <a:p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블록 체인 프로그래밍 체험을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통한 </a:t>
            </a:r>
            <a:endParaRPr lang="en-US" altLang="ko-KR" dirty="0" smtClean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학습 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S/W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718F62-DF5D-4AFE-A60B-D1C80B3086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sz="2500" b="1" i="1" dirty="0" smtClean="0"/>
              <a:t>잠자고 싶다</a:t>
            </a:r>
            <a:endParaRPr lang="ko-KR" altLang="en-US" sz="2500" b="1" i="1" dirty="0"/>
          </a:p>
        </p:txBody>
      </p:sp>
      <p:sp>
        <p:nvSpPr>
          <p:cNvPr id="6" name="텍스트 개체 틀 4">
            <a:extLst>
              <a:ext uri="{FF2B5EF4-FFF2-40B4-BE49-F238E27FC236}">
                <a16:creationId xmlns:a16="http://schemas.microsoft.com/office/drawing/2014/main" id="{53718F62-DF5D-4AFE-A60B-D1C80B30869F}"/>
              </a:ext>
            </a:extLst>
          </p:cNvPr>
          <p:cNvSpPr txBox="1">
            <a:spLocks/>
          </p:cNvSpPr>
          <p:nvPr/>
        </p:nvSpPr>
        <p:spPr>
          <a:xfrm>
            <a:off x="6258756" y="4265735"/>
            <a:ext cx="1818444" cy="3222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이호성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이진우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0" y="-8792"/>
            <a:ext cx="131885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2057175" y="2931"/>
            <a:ext cx="131885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31885" y="6717323"/>
            <a:ext cx="11925290" cy="13188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6022" y="2931"/>
            <a:ext cx="11925290" cy="13188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81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018889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연구개발 내용 및 방법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020" y="837989"/>
            <a:ext cx="1715424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연구개발 내용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52451" y="1636396"/>
            <a:ext cx="3771899" cy="537806"/>
          </a:xfrm>
          <a:prstGeom prst="rect">
            <a:avLst/>
          </a:prstGeom>
          <a:solidFill>
            <a:schemeClr val="tx1">
              <a:alpha val="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38175" y="1681759"/>
            <a:ext cx="36861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블록 체인 알고리즘 시각화</a:t>
            </a:r>
            <a:endParaRPr lang="ko-KR" altLang="en-US" sz="26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207146" y="2499797"/>
            <a:ext cx="264207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가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스토리 라인 구체화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1500692" y="3086909"/>
            <a:ext cx="73645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스토리 라인을 통해 학습자가 거부감을 가지지 않고 편안하게 이해 할 수 있게 함</a:t>
            </a:r>
          </a:p>
        </p:txBody>
      </p:sp>
      <p:sp>
        <p:nvSpPr>
          <p:cNvPr id="41" name="직사각형 40"/>
          <p:cNvSpPr/>
          <p:nvPr/>
        </p:nvSpPr>
        <p:spPr>
          <a:xfrm>
            <a:off x="1220932" y="3885316"/>
            <a:ext cx="341792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나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알고리즘 코드 의사 코드화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1500692" y="4544110"/>
            <a:ext cx="74813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핵심 알고리즘과 연관된 개념을 의사 코드로 표현함으로써</a:t>
            </a:r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학습자가 보다 편하게 학습할 수 있도록 함</a:t>
            </a:r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2062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018889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연구개발 내용 및 방법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020" y="837989"/>
            <a:ext cx="1715424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연구개발 내용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00077" y="1655446"/>
            <a:ext cx="1247774" cy="537806"/>
          </a:xfrm>
          <a:prstGeom prst="rect">
            <a:avLst/>
          </a:prstGeom>
          <a:solidFill>
            <a:schemeClr val="tx1">
              <a:alpha val="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85800" y="1700809"/>
            <a:ext cx="122872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UI </a:t>
            </a:r>
            <a:r>
              <a:rPr lang="ko-KR" altLang="en-US" sz="26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구축</a:t>
            </a:r>
            <a:endParaRPr lang="ko-KR" altLang="en-US" sz="26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1123950" y="2835316"/>
            <a:ext cx="58864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학습자가 명령어의 실행을 알아볼 수 있게 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UI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구축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1123950" y="3645719"/>
            <a:ext cx="801693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블록 체인 알고리즘의 수행과정을 종합적으로 확인 할 수 있게 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UI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를 구축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610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018889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연구개발 내용 및 방법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020" y="837989"/>
            <a:ext cx="1715424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연구개발 내용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52451" y="1636396"/>
            <a:ext cx="4952999" cy="537806"/>
          </a:xfrm>
          <a:prstGeom prst="rect">
            <a:avLst/>
          </a:prstGeom>
          <a:solidFill>
            <a:schemeClr val="tx1">
              <a:alpha val="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38175" y="1681759"/>
            <a:ext cx="48672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프로그램 </a:t>
            </a:r>
            <a:r>
              <a:rPr lang="ko-KR" altLang="en-US" sz="260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내의 프로그래밍 환경 구축</a:t>
            </a:r>
            <a:endParaRPr lang="ko-KR" altLang="en-US" sz="26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207146" y="2499797"/>
            <a:ext cx="181331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다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명령어 구축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1500692" y="3086909"/>
            <a:ext cx="57855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학습자가 편하게 체험할 수 있는 방식의 명령어를 설정할 예정</a:t>
            </a:r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1220932" y="3885316"/>
            <a:ext cx="163538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라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UI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와 연동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1500692" y="4544110"/>
            <a:ext cx="78528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명령어를 입력하면 </a:t>
            </a:r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UI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가 제공하는 다른 화면에 실행 결과가 시각적으로 출력되도록 함</a:t>
            </a:r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500692" y="5219406"/>
            <a:ext cx="78528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클릭으로 명령어를 실행하는 </a:t>
            </a:r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GUI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인터페이스 방식을 고려 중에 있음</a:t>
            </a:r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5260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018889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연구개발 내용 및 방법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020" y="837989"/>
            <a:ext cx="1715424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연구개발 내용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52451" y="1636396"/>
            <a:ext cx="4952999" cy="537806"/>
          </a:xfrm>
          <a:prstGeom prst="rect">
            <a:avLst/>
          </a:prstGeom>
          <a:solidFill>
            <a:schemeClr val="tx1">
              <a:alpha val="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38175" y="1681759"/>
            <a:ext cx="48672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프로그램 </a:t>
            </a:r>
            <a:r>
              <a:rPr lang="ko-KR" altLang="en-US" sz="260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내의 프로그래밍 환경 구축</a:t>
            </a:r>
            <a:endParaRPr lang="ko-KR" altLang="en-US" sz="26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207146" y="2499797"/>
            <a:ext cx="181331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다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명령어 구축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1500692" y="3086909"/>
            <a:ext cx="57855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학습자가 편하게 체험할 수 있는 방식의 명령어를 설정할 예정</a:t>
            </a:r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1220932" y="3885316"/>
            <a:ext cx="163538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라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UI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와 연동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1500692" y="4544110"/>
            <a:ext cx="78528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명령어를 입력하면 </a:t>
            </a:r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UI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가 제공하는 다른 화면에 실행 결과가 시각적으로 출력되도록 함</a:t>
            </a:r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500692" y="5219406"/>
            <a:ext cx="78528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클릭으로 명령어를 실행하는 </a:t>
            </a:r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GUI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인터페이스 방식을 고려 중에 있음</a:t>
            </a:r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039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018889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연구개발 내용 및 방법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020" y="837989"/>
            <a:ext cx="1715424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연구개발 내용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352550" y="15144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3313" name="_x357356216" descr="EMB0000274892a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020" y="1743075"/>
            <a:ext cx="9619686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9222216" y="5585580"/>
            <a:ext cx="230864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dirty="0" smtClean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자료 흐름도</a:t>
            </a:r>
            <a:r>
              <a:rPr lang="en-US" altLang="ko-KR" sz="2200" dirty="0" smtClean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(DFD)</a:t>
            </a:r>
            <a:endParaRPr lang="ko-KR" altLang="en-US" sz="22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050415" y="4749484"/>
            <a:ext cx="139851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학습 완료 버튼</a:t>
            </a:r>
            <a:endParaRPr lang="ko-KR" altLang="en-US" sz="15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9892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018889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연구개발 내용 및 방법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020" y="837989"/>
            <a:ext cx="1715424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연구개발 내용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352550" y="15144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4337" name="_x357356720" descr="EMB00002748929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88" y="1636396"/>
            <a:ext cx="8585787" cy="483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9588376" y="5861327"/>
            <a:ext cx="1016625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300" dirty="0" smtClean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구조도</a:t>
            </a:r>
            <a:endParaRPr lang="ko-KR" altLang="en-US" sz="23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945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018889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연구개발 내용 및 방법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352550" y="15144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47699" y="942764"/>
            <a:ext cx="1627750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357356936" descr="EMB0000274892a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699" y="1514475"/>
            <a:ext cx="7210425" cy="4669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8288766" y="5655435"/>
            <a:ext cx="187423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25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학습 화면 </a:t>
            </a:r>
            <a:r>
              <a:rPr lang="en-US" altLang="ko-KR" sz="25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1</a:t>
            </a:r>
            <a:endParaRPr lang="ko-KR" altLang="en-US" sz="25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 txBox="1">
            <a:spLocks/>
          </p:cNvSpPr>
          <p:nvPr/>
        </p:nvSpPr>
        <p:spPr>
          <a:xfrm>
            <a:off x="287020" y="837989"/>
            <a:ext cx="1465580" cy="3408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콘텐츠 </a:t>
            </a:r>
            <a:r>
              <a:rPr lang="en-US" altLang="ko-KR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UI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540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018889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연구개발 내용 및 방법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020" y="837989"/>
            <a:ext cx="1465580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콘텐츠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UI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352550" y="15144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47699" y="942764"/>
            <a:ext cx="1627750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385" name="_x357355352" descr="EMB0000274892a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699" y="1636396"/>
            <a:ext cx="7096126" cy="4399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8260289" y="5558516"/>
            <a:ext cx="187423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25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학습 화면 </a:t>
            </a:r>
            <a:r>
              <a:rPr lang="en-US" altLang="ko-KR" sz="25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</a:t>
            </a:r>
            <a:endParaRPr lang="ko-KR" altLang="en-US" sz="25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235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2799081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활용 기자재 및 재료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020" y="837989"/>
            <a:ext cx="1715424" cy="340890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사용 기자재 소개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352550" y="15144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47699" y="942764"/>
            <a:ext cx="1627750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34371" y="1812965"/>
            <a:ext cx="59811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Power Point 2016 : </a:t>
            </a:r>
            <a:r>
              <a:rPr lang="ko-KR" altLang="en-US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발표 자료 및 디자인 작업</a:t>
            </a:r>
            <a:endParaRPr lang="ko-KR" altLang="en-US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34371" y="2304135"/>
            <a:ext cx="32319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한 </a:t>
            </a:r>
            <a:r>
              <a:rPr lang="ko-KR" altLang="en-US" sz="2400" dirty="0" err="1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컴</a:t>
            </a:r>
            <a:r>
              <a:rPr lang="ko-KR" altLang="en-US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오피스 </a:t>
            </a:r>
            <a:r>
              <a:rPr lang="en-US" altLang="ko-KR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: </a:t>
            </a:r>
            <a:r>
              <a:rPr lang="ko-KR" altLang="en-US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문서 작업</a:t>
            </a:r>
            <a:endParaRPr lang="ko-KR" altLang="en-US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34371" y="2885160"/>
            <a:ext cx="36334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Unity : </a:t>
            </a:r>
            <a:r>
              <a:rPr lang="ko-KR" altLang="en-US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프로그램 개발 엔진</a:t>
            </a:r>
            <a:endParaRPr lang="ko-KR" altLang="en-US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34371" y="3466185"/>
            <a:ext cx="46799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Unreal Engine: </a:t>
            </a:r>
            <a:r>
              <a:rPr lang="ko-KR" altLang="en-US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프로그램 개발 엔진</a:t>
            </a:r>
            <a:endParaRPr lang="ko-KR" altLang="en-US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834371" y="4082252"/>
            <a:ext cx="33297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Windows 10 : </a:t>
            </a:r>
            <a:r>
              <a:rPr lang="ko-KR" altLang="en-US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운영체제</a:t>
            </a:r>
            <a:endParaRPr lang="ko-KR" altLang="en-US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840629" y="4698319"/>
            <a:ext cx="51427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노트북 및 데스크 톱 </a:t>
            </a:r>
            <a:r>
              <a:rPr lang="en-US" altLang="ko-KR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PC : </a:t>
            </a:r>
            <a:r>
              <a:rPr lang="ko-KR" altLang="en-US" sz="2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개발 진행 도구</a:t>
            </a:r>
            <a:endParaRPr lang="ko-KR" altLang="en-US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333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923031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참여 연구원 현황 및 역할분담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020" y="837989"/>
            <a:ext cx="1715424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연구 개발 일정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25170" y="1817749"/>
            <a:ext cx="3457998" cy="4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300" dirty="0" smtClean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세부 과제별 연구개발 일정</a:t>
            </a:r>
            <a:endParaRPr lang="ko-KR" altLang="en-US" sz="23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47699" y="942764"/>
            <a:ext cx="1627750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571" y="2738061"/>
            <a:ext cx="10113572" cy="273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3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84BFCD0-B8FC-4D42-ACB0-428A5F582C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24918" y="1843278"/>
            <a:ext cx="5081590" cy="4591050"/>
          </a:xfrm>
        </p:spPr>
        <p:txBody>
          <a:bodyPr/>
          <a:lstStyle/>
          <a:p>
            <a:pPr algn="ctr"/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선행 연구 분석</a:t>
            </a:r>
            <a:endParaRPr lang="en-US" altLang="ko-KR" dirty="0" smtClean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514350" indent="-514350" algn="ctr">
              <a:buAutoNum type="arabicPeriod"/>
            </a:pP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 개발 목표</a:t>
            </a:r>
            <a:endParaRPr lang="en-US" altLang="ko-KR" dirty="0" smtClean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           3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연구개발 내용 및 방법</a:t>
            </a:r>
            <a:endParaRPr lang="en-US" altLang="ko-KR" dirty="0" smtClean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       4. 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활용 기자재 및 재료</a:t>
            </a:r>
            <a:endParaRPr lang="en-US" altLang="ko-KR" dirty="0" smtClean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endParaRPr lang="en-US" altLang="ko-KR" dirty="0" smtClean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                5. 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참여 연구원 및 역할 분담 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881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923031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참여 연구원 현황 및 역할분담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020" y="837989"/>
            <a:ext cx="1715424" cy="340890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사용 기자재 소개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47699" y="942764"/>
            <a:ext cx="1627750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5" y="2333624"/>
            <a:ext cx="10676144" cy="3800475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809625" y="1636396"/>
            <a:ext cx="365356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dirty="0" smtClean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참여 연구원 간 역할분담 내역</a:t>
            </a:r>
            <a:endParaRPr lang="ko-KR" altLang="en-US" sz="22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529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20" y="380472"/>
            <a:ext cx="1398906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참고 문헌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47699" y="942764"/>
            <a:ext cx="1627750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14375" y="11620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127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127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1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1) hufsbl_study </a:t>
            </a:r>
            <a:r>
              <a:rPr kumimoji="0" lang="ko-KR" altLang="en-US" sz="11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모바일 어플리케이션 구글 플레이 스토어 </a:t>
            </a:r>
            <a:r>
              <a:rPr kumimoji="0" lang="en-US" altLang="ko-KR" sz="11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/ </a:t>
            </a:r>
            <a:r>
              <a:rPr kumimoji="0" lang="ko-KR" altLang="en-US" sz="11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블록체인 개념 체험 어플</a:t>
            </a:r>
            <a:r>
              <a:rPr kumimoji="0" lang="en-US" altLang="ko-KR" sz="11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(2019.03.18.)</a:t>
            </a:r>
            <a:endParaRPr kumimoji="0" lang="en-US" altLang="ko-KR" sz="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127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100" b="0" i="0" u="sng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  <a:hlinkClick r:id="rId2"/>
              </a:rPr>
              <a:t>https://play.google.com/store/apps/details?id=blockchain.com.hufsbl.hufsbl_study&amp;hl=kr</a:t>
            </a:r>
            <a:endParaRPr kumimoji="0" lang="en-US" altLang="ko-KR" sz="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127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7409" name="_x357332744" descr="EMB00002748929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" y="1619250"/>
            <a:ext cx="1890713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714375" y="49815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1270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100" b="0" i="0" u="none" strike="noStrike" cap="none" normalizeH="0" baseline="0" smtClean="0">
                <a:ln>
                  <a:noFill/>
                </a:ln>
                <a:solidFill>
                  <a:srgbClr val="FF0000"/>
                </a:solidFill>
                <a:effectLst/>
                <a:latin typeface="함초롬바탕" panose="02030604000101010101" pitchFamily="18" charset="-127"/>
              </a:rPr>
              <a:t>  </a:t>
            </a:r>
            <a:endParaRPr kumimoji="0" lang="ko-KR" altLang="ko-KR" sz="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1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(2) blockchain tutorials </a:t>
            </a:r>
            <a:r>
              <a:rPr kumimoji="0" lang="ko-KR" altLang="en-US" sz="11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모바일 어플리케이션 구글 플레이 스토어 </a:t>
            </a:r>
            <a:r>
              <a:rPr kumimoji="0" lang="en-US" altLang="ko-KR" sz="11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/ </a:t>
            </a:r>
            <a:r>
              <a:rPr kumimoji="0" lang="ko-KR" altLang="en-US" sz="11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블록체인 튜토리얼 어플</a:t>
            </a:r>
            <a:r>
              <a:rPr kumimoji="0" lang="en-US" altLang="ko-KR" sz="11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(2019.03.18.)</a:t>
            </a:r>
            <a:endParaRPr kumimoji="0" lang="en-US" altLang="ko-KR" sz="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100" b="0" i="0" u="sng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  <a:hlinkClick r:id="rId4"/>
              </a:rPr>
              <a:t>https://play.google.com/store/apps/details?id=blockchain.eth.etc.bitcoin.earnmoney</a:t>
            </a:r>
            <a:endParaRPr kumimoji="0" lang="en-US" altLang="ko-KR" sz="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  </a:t>
            </a:r>
            <a:endParaRPr kumimoji="0" lang="en-US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29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20" y="380472"/>
            <a:ext cx="1398906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참고 문헌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47699" y="942764"/>
            <a:ext cx="1627750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256907" y="609230"/>
            <a:ext cx="11318450" cy="35825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27000" algn="just" fontAlgn="base">
              <a:lnSpc>
                <a:spcPct val="18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(3) </a:t>
            </a:r>
            <a:r>
              <a:rPr lang="ko-KR" altLang="en-US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블록체인</a:t>
            </a:r>
            <a:r>
              <a:rPr lang="ko-KR" altLang="en-US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아카데미</a:t>
            </a:r>
            <a:endParaRPr lang="ko-KR" altLang="en-US" sz="1400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indent="127000" algn="just" fontAlgn="base">
              <a:lnSpc>
                <a:spcPct val="180000"/>
              </a:lnSpc>
            </a:pPr>
            <a:r>
              <a:rPr lang="en-US" altLang="ko-KR" u="sng" kern="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2"/>
              </a:rPr>
              <a:t>http://www.blockchainacademy.co.kr/</a:t>
            </a:r>
            <a:endParaRPr lang="ko-KR" altLang="en-US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indent="127000" algn="just" fontAlgn="base">
              <a:lnSpc>
                <a:spcPct val="18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(4) </a:t>
            </a:r>
            <a:r>
              <a:rPr lang="ko-KR" altLang="en-US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에듀테크</a:t>
            </a:r>
            <a:r>
              <a:rPr lang="ko-KR" altLang="en-US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분야의 </a:t>
            </a:r>
            <a:r>
              <a:rPr lang="ko-KR" altLang="en-US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블록체인</a:t>
            </a:r>
            <a:r>
              <a:rPr lang="ko-KR" altLang="en-US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기술의 활용 가능성에 대한 탐색적 연구</a:t>
            </a:r>
            <a:endParaRPr lang="ko-KR" altLang="en-US" sz="1400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indent="127000" algn="just" fontAlgn="base">
              <a:lnSpc>
                <a:spcPct val="180000"/>
              </a:lnSpc>
            </a:pPr>
            <a:r>
              <a:rPr lang="en-US" altLang="ko-KR" u="sng" kern="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3"/>
              </a:rPr>
              <a:t>http://blog.coursemos.kr/%EC%97%90%EB%93%80%ED%85%8C%ED%81%AC-%EB%B6%84%EC%95%BC%EC%97%90%EC%84%9C%EC%9D%98-%EB%B8%94%EB%A1%9D%EC%B2%B4%EC%9D%B8-%EA%B8%B0%EC%88%A0%EC%9D%98-%ED%99%9C%EC%9A%A9-%EA%B0%80%EB%8A%A5%EC%84%B1</a:t>
            </a:r>
            <a:r>
              <a:rPr lang="en-US" altLang="ko-KR" u="sng" kern="0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3"/>
              </a:rPr>
              <a:t>/</a:t>
            </a:r>
            <a:endParaRPr lang="ko-KR" altLang="en-US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3566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20" y="380472"/>
            <a:ext cx="1398906" cy="457517"/>
          </a:xfrm>
        </p:spPr>
        <p:txBody>
          <a:bodyPr>
            <a:normAutofit/>
          </a:bodyPr>
          <a:lstStyle/>
          <a:p>
            <a:pPr algn="ctr"/>
            <a:r>
              <a:rPr lang="ko-KR" altLang="en-US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참고 문헌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47699" y="942764"/>
            <a:ext cx="1627750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794993" y="4472363"/>
            <a:ext cx="11318450" cy="2086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27000" algn="just" fontAlgn="base">
              <a:lnSpc>
                <a:spcPct val="180000"/>
              </a:lnSpc>
            </a:pPr>
            <a:r>
              <a:rPr lang="en-US" altLang="ko-KR" kern="0" dirty="0" smtClean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(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6)KINGSLAND(school of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blockchain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)</a:t>
            </a:r>
            <a:endParaRPr lang="ko-KR" altLang="en-US" sz="1400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indent="127000" algn="just" fontAlgn="base">
              <a:lnSpc>
                <a:spcPct val="18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https://kingslanduniversity.com/lp/seoul-blockchain-developer-school-hangul-g/</a:t>
            </a:r>
            <a:endParaRPr lang="ko-KR" altLang="en-US" sz="1400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indent="127000" algn="just" fontAlgn="base">
              <a:lnSpc>
                <a:spcPct val="18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(7)</a:t>
            </a:r>
            <a:r>
              <a:rPr lang="ko-KR" altLang="en-US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블록체인과</a:t>
            </a:r>
            <a:r>
              <a:rPr lang="ko-KR" altLang="en-US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solidity </a:t>
            </a:r>
            <a:r>
              <a:rPr lang="ko-KR" altLang="en-US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온라인 강좌</a:t>
            </a:r>
            <a:endParaRPr lang="ko-KR" altLang="en-US" sz="1400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indent="127000" algn="just" fontAlgn="base">
              <a:lnSpc>
                <a:spcPct val="180000"/>
              </a:lnSpc>
            </a:pPr>
            <a:r>
              <a:rPr lang="en-US" altLang="ko-KR" u="sng" kern="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2"/>
              </a:rPr>
              <a:t>https://www.inflearn.com/course/%EB%B8%94%EB%A1%9D%EC%B2%B4%EC%9D%B8-blockchain/</a:t>
            </a:r>
            <a:endParaRPr lang="ko-KR" altLang="en-US" kern="0" dirty="0">
              <a:solidFill>
                <a:srgbClr val="FF0000"/>
              </a:solidFill>
              <a:latin typeface="함초롬바탕" panose="02030604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78950" y="1171364"/>
            <a:ext cx="10294069" cy="3083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27000" algn="just" fontAlgn="base">
              <a:lnSpc>
                <a:spcPct val="18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(5) </a:t>
            </a:r>
            <a:r>
              <a:rPr lang="ko-KR" altLang="en-US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대학 교육과 </a:t>
            </a:r>
            <a:r>
              <a:rPr lang="ko-KR" altLang="en-US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블록체인</a:t>
            </a:r>
            <a:r>
              <a:rPr lang="ko-KR" altLang="en-US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 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— </a:t>
            </a:r>
            <a:r>
              <a:rPr lang="ko-KR" altLang="en-US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새로운 패러다임의 서막</a:t>
            </a:r>
            <a:endParaRPr lang="ko-KR" altLang="en-US" sz="1400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indent="127000" algn="just" fontAlgn="base">
              <a:lnSpc>
                <a:spcPct val="180000"/>
              </a:lnSpc>
            </a:pPr>
            <a:r>
              <a:rPr lang="en-US" altLang="ko-KR" u="sng" kern="0" dirty="0">
                <a:solidFill>
                  <a:srgbClr val="800080"/>
                </a:solidFill>
                <a:uFill>
                  <a:solidFill>
                    <a:srgbClr val="800080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</a:rPr>
              <a:t>https://medium.com/@kblockresearch/12-%EB%8C%80%ED%95%99-%EA%B5%90%EC%9C%A1%EA%B3%BC-%EB%B8%94%EB%A1%9D%EC%B2%B4%EC%9D%B8-%EC%83%88%EB%A1%9C%EC%9A%B4-%ED%8C%A8%EB%9F%AC%EB%8B%A4%EC%9E%84%EC%9D%98-%EC%84%9C%EB%A7%89-d60ac86db931</a:t>
            </a:r>
            <a:endParaRPr lang="ko-KR" altLang="en-US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418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4142B0-7B6A-42A8-B871-102677724D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73544" y="2580420"/>
            <a:ext cx="7258050" cy="766763"/>
          </a:xfrm>
        </p:spPr>
        <p:txBody>
          <a:bodyPr/>
          <a:lstStyle/>
          <a:p>
            <a:r>
              <a:rPr lang="en-US" altLang="ko-KR" sz="7000" dirty="0" err="1" smtClean="0"/>
              <a:t>QnA</a:t>
            </a:r>
            <a:endParaRPr lang="ko-KR" altLang="en-US" sz="7000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A5CB70E-62EA-4710-B651-25388129F1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b="1" i="1" dirty="0" smtClean="0"/>
              <a:t>잠자고 싶다</a:t>
            </a:r>
            <a:endParaRPr lang="ko-KR" altLang="en-US" b="1" i="1" dirty="0"/>
          </a:p>
        </p:txBody>
      </p:sp>
      <p:sp>
        <p:nvSpPr>
          <p:cNvPr id="4" name="직사각형 3"/>
          <p:cNvSpPr/>
          <p:nvPr/>
        </p:nvSpPr>
        <p:spPr>
          <a:xfrm>
            <a:off x="0" y="-8792"/>
            <a:ext cx="131885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2057175" y="2931"/>
            <a:ext cx="131885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31885" y="6717323"/>
            <a:ext cx="11925290" cy="13188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6022" y="2931"/>
            <a:ext cx="11925290" cy="13188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01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4142B0-7B6A-42A8-B871-102677724D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A5CB70E-62EA-4710-B651-25388129F1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b="1" i="1" dirty="0" smtClean="0"/>
              <a:t>잠 자 고 싶 다</a:t>
            </a:r>
            <a:endParaRPr lang="ko-KR" altLang="en-US" b="1" i="1" dirty="0"/>
          </a:p>
        </p:txBody>
      </p:sp>
      <p:sp>
        <p:nvSpPr>
          <p:cNvPr id="4" name="직사각형 3"/>
          <p:cNvSpPr/>
          <p:nvPr/>
        </p:nvSpPr>
        <p:spPr>
          <a:xfrm>
            <a:off x="0" y="-8792"/>
            <a:ext cx="131885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2057175" y="2931"/>
            <a:ext cx="131885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31885" y="6717323"/>
            <a:ext cx="11925290" cy="13188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6022" y="2931"/>
            <a:ext cx="11925290" cy="13188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9074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ê°ì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003" y="3053772"/>
            <a:ext cx="5715000" cy="2847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C8786-EBAD-4452-B1FA-CBD6ADE8C9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선행 연구 분석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A2FE37-E9EF-4415-8A7C-070D34FD0B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국내외  관련  연구개발 동향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70082" y="1584747"/>
            <a:ext cx="685946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500" dirty="0" smtClea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블록 체인을 배우기 위해선</a:t>
            </a:r>
            <a:r>
              <a:rPr lang="en-US" altLang="ko-KR" sz="4500" dirty="0" smtClea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…</a:t>
            </a:r>
            <a:endParaRPr lang="ko-KR" altLang="en-US" sz="450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11163" y="2601508"/>
            <a:ext cx="76405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1.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학원을 간다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11162" y="3077271"/>
            <a:ext cx="76405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2.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온라인 인터넷 강의를 듣는다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11162" y="3553034"/>
            <a:ext cx="76405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3.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유튜브의 영상을 본다</a:t>
            </a:r>
            <a:r>
              <a:rPr lang="en-US" altLang="ko-KR" sz="22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11161" y="4046873"/>
            <a:ext cx="76405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4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블로그의 글을 참고하여 공부한다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6600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nformation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C8786-EBAD-4452-B1FA-CBD6ADE8C9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선행 연구 분석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A2FE37-E9EF-4415-8A7C-070D34FD0B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국내외  관련  연구개발 동향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1619250" y="2307329"/>
            <a:ext cx="35169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2139315" y="2122663"/>
            <a:ext cx="1899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개념에 한정된 자료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118822" y="1290772"/>
            <a:ext cx="8530004" cy="4740779"/>
          </a:xfrm>
          <a:prstGeom prst="rect">
            <a:avLst/>
          </a:prstGeom>
          <a:solidFill>
            <a:schemeClr val="accent1">
              <a:lumMod val="60000"/>
              <a:lumOff val="40000"/>
              <a:alpha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726219" y="4030742"/>
            <a:ext cx="76405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일반인이 프로그래밍 코드를 실습하기에는</a:t>
            </a:r>
            <a:endParaRPr lang="en-US" altLang="ko-KR" sz="22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 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많은 </a:t>
            </a:r>
            <a:r>
              <a:rPr lang="ko-KR" altLang="en-US" sz="2200" dirty="0" smtClean="0">
                <a:solidFill>
                  <a:srgbClr val="FF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어려움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이 따름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26220" y="2808518"/>
            <a:ext cx="76405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어떤 코드로 인해 특징이 나타나는 지에 대한 </a:t>
            </a:r>
            <a:endParaRPr lang="en-US" altLang="ko-KR" sz="22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   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설명 </a:t>
            </a:r>
            <a:r>
              <a:rPr lang="en-US" altLang="ko-KR" sz="22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X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06608" y="1670393"/>
            <a:ext cx="49676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현재 </a:t>
            </a:r>
            <a:r>
              <a:rPr lang="ko-KR" altLang="en-US" sz="2200" dirty="0" err="1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블록체인을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교육하는 다양한 </a:t>
            </a:r>
            <a:r>
              <a:rPr lang="ko-KR" altLang="en-US" sz="2200" dirty="0" smtClean="0">
                <a:solidFill>
                  <a:srgbClr val="FF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자료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존재</a:t>
            </a:r>
            <a:endParaRPr lang="en-US" altLang="ko-KR" sz="22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  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551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DB10CB97-89A6-41C9-AEF6-9D95119F8D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선행 연구 분석</a:t>
            </a:r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9C19CDB1-F51D-4CAA-901B-7C4DFAB1B2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19" y="840475"/>
            <a:ext cx="3380106" cy="483499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연구개발 과제의 필요성 및 중요성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074" name="Picture 2" descr="ë¹í¸ì½ì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70" y="1371599"/>
            <a:ext cx="5067300" cy="50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5383820" y="2360843"/>
            <a:ext cx="76405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가상 화폐와 블록 체인 기술을 동일시 하는 경향 존재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83819" y="2839355"/>
            <a:ext cx="76405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정부에서 가상 화폐에 대한 규제 실시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564919" y="3791302"/>
            <a:ext cx="76405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solidFill>
                  <a:srgbClr val="FF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인식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을 바꾸기 위하여 일반인도 쉽게 배울 수 있는</a:t>
            </a:r>
            <a:endParaRPr lang="en-US" altLang="ko-KR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블록 체인 교육 콘텐츠 개발 필요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19" name="직선 화살표 연결선 18"/>
          <p:cNvCxnSpPr/>
          <p:nvPr/>
        </p:nvCxnSpPr>
        <p:spPr>
          <a:xfrm>
            <a:off x="6086475" y="4031354"/>
            <a:ext cx="35169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669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텍스트 개체 틀 32">
            <a:extLst>
              <a:ext uri="{FF2B5EF4-FFF2-40B4-BE49-F238E27FC236}">
                <a16:creationId xmlns:a16="http://schemas.microsoft.com/office/drawing/2014/main" id="{BB0CE87A-74A9-4724-8CC7-636D04D7D9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2799081" cy="457517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 개발 목표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4" name="텍스트 개체 틀 33">
            <a:extLst>
              <a:ext uri="{FF2B5EF4-FFF2-40B4-BE49-F238E27FC236}">
                <a16:creationId xmlns:a16="http://schemas.microsoft.com/office/drawing/2014/main" id="{D61BE341-A2D3-4009-B8EA-6040329DAE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19" y="837989"/>
            <a:ext cx="1132205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요구 분석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585787" y="11788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49091056" descr="EMB00001af09b8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19" y="1178879"/>
            <a:ext cx="8555108" cy="5160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7910202" y="5328032"/>
            <a:ext cx="19502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설문 통계 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1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2589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텍스트 개체 틀 32">
            <a:extLst>
              <a:ext uri="{FF2B5EF4-FFF2-40B4-BE49-F238E27FC236}">
                <a16:creationId xmlns:a16="http://schemas.microsoft.com/office/drawing/2014/main" id="{BB0CE87A-74A9-4724-8CC7-636D04D7D9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2799081" cy="457517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 개발 목표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4" name="텍스트 개체 틀 33">
            <a:extLst>
              <a:ext uri="{FF2B5EF4-FFF2-40B4-BE49-F238E27FC236}">
                <a16:creationId xmlns:a16="http://schemas.microsoft.com/office/drawing/2014/main" id="{D61BE341-A2D3-4009-B8EA-6040329DAE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19" y="837989"/>
            <a:ext cx="1132205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요구 분석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87310" y="5710875"/>
            <a:ext cx="76405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블록 체인의 개념을 올바르게 정립하여 대중들의 </a:t>
            </a:r>
            <a:r>
              <a:rPr lang="ko-KR" altLang="en-US" sz="2200" dirty="0" smtClean="0">
                <a:solidFill>
                  <a:srgbClr val="FF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잘못된 인식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을</a:t>
            </a:r>
            <a:endParaRPr lang="en-US" altLang="ko-KR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 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고치는데 가장 큰 역할을 할 수 있음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585787" y="11788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776286" y="837989"/>
            <a:ext cx="27840549" cy="8075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249095376" descr="EMB00001af09b8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105" y="1241785"/>
            <a:ext cx="8924926" cy="525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1304923" y="1191078"/>
            <a:ext cx="9384847" cy="4740779"/>
          </a:xfrm>
          <a:prstGeom prst="rect">
            <a:avLst/>
          </a:prstGeom>
          <a:solidFill>
            <a:schemeClr val="accent1">
              <a:lumMod val="60000"/>
              <a:lumOff val="40000"/>
              <a:alpha val="7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572259" y="2224305"/>
            <a:ext cx="76405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일반인의 경우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블록 체인과 가상 화폐에 대한 명확한 개념이 없다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89383" y="3076536"/>
            <a:ext cx="76405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   블록 체인의 개념을 올바르게 정립하여 대중들의 </a:t>
            </a:r>
            <a:endParaRPr lang="en-US" altLang="ko-KR" sz="22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r>
              <a:rPr lang="ko-KR" altLang="en-US" sz="2200" dirty="0" smtClean="0">
                <a:solidFill>
                  <a:srgbClr val="FF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   잘못된 인식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을 </a:t>
            </a:r>
            <a:r>
              <a:rPr lang="ko-KR" altLang="en-US" sz="220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고치는데 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큰 역할을 할 수 있음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94913" y="5279988"/>
            <a:ext cx="19502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설문 통계 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1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2213537" y="3258356"/>
            <a:ext cx="35169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6872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018889" cy="457517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 개발 목표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20" y="840476"/>
            <a:ext cx="1332230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err="1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목표대상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5122" name="Picture 2" descr="student icon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733" y="1790699"/>
            <a:ext cx="3667124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teacher icon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476" y="1790699"/>
            <a:ext cx="3498850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adult icon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375" y="1943100"/>
            <a:ext cx="3203575" cy="3514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/>
          <p:cNvSpPr txBox="1"/>
          <p:nvPr/>
        </p:nvSpPr>
        <p:spPr>
          <a:xfrm>
            <a:off x="1526928" y="5732693"/>
            <a:ext cx="16646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중</a:t>
            </a:r>
            <a:r>
              <a:rPr lang="en-US" altLang="ko-KR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고등학생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194178" y="5732693"/>
            <a:ext cx="7876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교사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904288" y="5732692"/>
            <a:ext cx="12875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일반 성인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506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23F8623-8FD5-46ED-BCFB-86519B5C0B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19" y="380472"/>
            <a:ext cx="3018889" cy="457517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연구 개발 목표</a:t>
            </a:r>
          </a:p>
          <a:p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2E6B9-C15A-4432-BA50-BF30E3108E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020" y="837989"/>
            <a:ext cx="1198880" cy="34089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기대효과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76299" y="1560196"/>
            <a:ext cx="718185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3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개념 시각화를 통한 학습자의 학습 효과 상승</a:t>
            </a:r>
            <a:endParaRPr lang="ko-KR" altLang="en-US" sz="30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76299" y="3131821"/>
            <a:ext cx="718185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3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직관적인 </a:t>
            </a:r>
            <a:r>
              <a:rPr lang="en-US" altLang="ko-KR" sz="3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UI </a:t>
            </a:r>
            <a:r>
              <a:rPr lang="ko-KR" altLang="en-US" sz="3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제공</a:t>
            </a:r>
            <a:endParaRPr lang="ko-KR" altLang="en-US" sz="30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76298" y="4779646"/>
            <a:ext cx="718185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3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코딩 체험을 통한 학습 능률 향상</a:t>
            </a:r>
            <a:endParaRPr lang="ko-KR" altLang="en-US" sz="30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1485900" y="4088504"/>
            <a:ext cx="35169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02445" y="3873060"/>
            <a:ext cx="56366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solidFill>
                  <a:srgbClr val="FF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직관적 </a:t>
            </a:r>
            <a:r>
              <a:rPr lang="en-US" altLang="ko-KR" sz="2200" dirty="0" smtClean="0">
                <a:solidFill>
                  <a:srgbClr val="FF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UI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를 통해 학습자가 편하게 학습할 수 있음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02444" y="5499517"/>
            <a:ext cx="784640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블록 체인의 </a:t>
            </a:r>
            <a:r>
              <a:rPr lang="ko-KR" altLang="en-US" sz="2200" dirty="0" smtClean="0">
                <a:solidFill>
                  <a:srgbClr val="FF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심화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적인 프로그래밍을 하는데 필요한 역량을 기를 수 있음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1471246" y="5698189"/>
            <a:ext cx="35169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002444" y="2280067"/>
            <a:ext cx="784640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올바른 </a:t>
            </a:r>
            <a:r>
              <a:rPr lang="ko-KR" altLang="en-US" sz="2200" dirty="0" smtClean="0">
                <a:solidFill>
                  <a:srgbClr val="FF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개념 정립을 </a:t>
            </a:r>
            <a:r>
              <a:rPr lang="ko-KR" altLang="en-US" sz="22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가능하게 함</a:t>
            </a:r>
            <a:endParaRPr lang="ko-KR" altLang="en-US" sz="2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1471246" y="2478739"/>
            <a:ext cx="35169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498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1802</TotalTime>
  <Words>681</Words>
  <Application>Microsoft Office PowerPoint</Application>
  <PresentationFormat>와이드스크린</PresentationFormat>
  <Paragraphs>137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40" baseType="lpstr">
      <vt:lpstr>Open Sans</vt:lpstr>
      <vt:lpstr>경기천년바탕 Bold</vt:lpstr>
      <vt:lpstr>경기천년제목 Bold</vt:lpstr>
      <vt:lpstr>경기천년제목 Light</vt:lpstr>
      <vt:lpstr>나눔고딕 ExtraBold</vt:lpstr>
      <vt:lpstr>나눔스퀘어라운드 Bold</vt:lpstr>
      <vt:lpstr>나눔스퀘어라운드 ExtraBold</vt:lpstr>
      <vt:lpstr>맑은 고딕</vt:lpstr>
      <vt:lpstr>-윤고딕310</vt:lpstr>
      <vt:lpstr>-윤고딕320</vt:lpstr>
      <vt:lpstr>-윤고딕330</vt:lpstr>
      <vt:lpstr>-윤고딕350</vt:lpstr>
      <vt:lpstr>함초롬바탕</vt:lpstr>
      <vt:lpstr>Arial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박희규</dc:creator>
  <cp:lastModifiedBy>이 호성</cp:lastModifiedBy>
  <cp:revision>61</cp:revision>
  <cp:lastPrinted>2019-03-21T20:08:26Z</cp:lastPrinted>
  <dcterms:created xsi:type="dcterms:W3CDTF">2018-09-18T07:49:43Z</dcterms:created>
  <dcterms:modified xsi:type="dcterms:W3CDTF">2019-03-21T23:49:17Z</dcterms:modified>
</cp:coreProperties>
</file>

<file path=docProps/thumbnail.jpeg>
</file>